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sldIdLst>
    <p:sldId id="256" r:id="rId5"/>
    <p:sldId id="258" r:id="rId6"/>
    <p:sldId id="257" r:id="rId7"/>
    <p:sldId id="259" r:id="rId8"/>
    <p:sldId id="263" r:id="rId9"/>
    <p:sldId id="260" r:id="rId10"/>
    <p:sldId id="261" r:id="rId11"/>
    <p:sldId id="266" r:id="rId12"/>
    <p:sldId id="267" r:id="rId13"/>
    <p:sldId id="270" r:id="rId14"/>
    <p:sldId id="268" r:id="rId15"/>
    <p:sldId id="269" r:id="rId16"/>
    <p:sldId id="264"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43" autoAdjust="0"/>
    <p:restoredTop sz="94660"/>
  </p:normalViewPr>
  <p:slideViewPr>
    <p:cSldViewPr snapToGrid="0">
      <p:cViewPr varScale="1">
        <p:scale>
          <a:sx n="274" d="100"/>
          <a:sy n="274"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49D6DC-E1CB-4874-BF52-C3407230D20E}" type="datetime1">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7872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517C94-3B1E-4991-BED3-41F8B0158A00}" type="datetime1">
              <a:rPr lang="en-US" smtClean="0"/>
              <a:t>12/12/22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28017044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12/12/22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1685642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12/12/22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34719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17C94-3B1E-4991-BED3-41F8B0158A00}" type="datetime1">
              <a:rPr lang="en-US" smtClean="0"/>
              <a:t>12/12/22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3507690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12/12/22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8665540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517C94-3B1E-4991-BED3-41F8B0158A00}" type="datetime1">
              <a:rPr lang="en-US" smtClean="0"/>
              <a:t>12/12/22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42380057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01D81-C4B9-4A87-89A7-22E29E6C9200}" type="datetime1">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15063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07718-69F7-427E-95A3-C1246AF46913}" type="datetime1">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1952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913E51-B7F7-4C24-B8E3-5471755DC0E0}" type="datetime1">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6799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91A59F-D956-4598-A3C1-AE72A5387751}" type="datetime1">
              <a:rPr lang="en-US" smtClean="0"/>
              <a:t>12/12/22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50924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BBD69-7BD3-4731-8064-242619E92CBE}" type="datetime1">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6054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D77D9-239F-488B-9358-023C46BC7084}" type="datetime1">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511557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EE61C24-7140-4FDE-92F3-654C6E2D3C1C}" type="datetime1">
              <a:rPr lang="en-US" smtClean="0"/>
              <a:t>12/12/22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77062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4D6ACF-ECB9-4B5F-A429-08B8AC75E8EF}" type="datetime1">
              <a:rPr lang="en-US" smtClean="0"/>
              <a:t>12/12/22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5584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88B429B-EE2A-486A-BDB9-0C848B4FAFDD}" type="datetime1">
              <a:rPr lang="en-US" smtClean="0"/>
              <a:t>12/12/22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7960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5FE4A-CB8D-40AB-BFFC-AAF37EA071CB}" type="datetime1">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8234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0517C94-3B1E-4991-BED3-41F8B0158A00}" type="datetime1">
              <a:rPr lang="en-US" smtClean="0"/>
              <a:t>12/12/22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05227781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hindawi.com/journals/cin/2020/3062706/" TargetMode="External"/><Relationship Id="rId5" Type="http://schemas.openxmlformats.org/officeDocument/2006/relationships/hyperlink" Target="https://www.ijitee.org/wp-content/uploads/papers/v10i3/C83830110321.pdf" TargetMode="External"/><Relationship Id="rId4" Type="http://schemas.openxmlformats.org/officeDocument/2006/relationships/hyperlink" Target="https://www.cv-foundation.org/openaccess/content_cvpr_2015/papers/Vinyals_Show_and_Tell_2015_CVPR_paper.pdf"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7FCEF-E4F5-3414-B08F-B401F5821BA7}"/>
              </a:ext>
            </a:extLst>
          </p:cNvPr>
          <p:cNvSpPr>
            <a:spLocks noGrp="1"/>
          </p:cNvSpPr>
          <p:nvPr>
            <p:ph type="ctrTitle"/>
          </p:nvPr>
        </p:nvSpPr>
        <p:spPr>
          <a:xfrm>
            <a:off x="4872012" y="1447800"/>
            <a:ext cx="5222325" cy="3329581"/>
          </a:xfrm>
        </p:spPr>
        <p:txBody>
          <a:bodyPr>
            <a:normAutofit/>
          </a:bodyPr>
          <a:lstStyle/>
          <a:p>
            <a:pPr>
              <a:lnSpc>
                <a:spcPct val="90000"/>
              </a:lnSpc>
            </a:pPr>
            <a:r>
              <a:rPr lang="en-US">
                <a:solidFill>
                  <a:srgbClr val="EBEBEB"/>
                </a:solidFill>
              </a:rPr>
              <a:t>Image Caption generator</a:t>
            </a:r>
          </a:p>
        </p:txBody>
      </p:sp>
      <p:sp>
        <p:nvSpPr>
          <p:cNvPr id="3" name="Subtitle 2">
            <a:extLst>
              <a:ext uri="{FF2B5EF4-FFF2-40B4-BE49-F238E27FC236}">
                <a16:creationId xmlns:a16="http://schemas.microsoft.com/office/drawing/2014/main" id="{2490258A-F5ED-0B77-3B9E-7854D7536E8D}"/>
              </a:ext>
            </a:extLst>
          </p:cNvPr>
          <p:cNvSpPr>
            <a:spLocks noGrp="1"/>
          </p:cNvSpPr>
          <p:nvPr>
            <p:ph type="subTitle" idx="1"/>
          </p:nvPr>
        </p:nvSpPr>
        <p:spPr>
          <a:xfrm>
            <a:off x="4872012" y="5386980"/>
            <a:ext cx="6251600" cy="861420"/>
          </a:xfrm>
        </p:spPr>
        <p:txBody>
          <a:bodyPr>
            <a:normAutofit/>
          </a:bodyPr>
          <a:lstStyle/>
          <a:p>
            <a:r>
              <a:rPr lang="en-US" dirty="0">
                <a:solidFill>
                  <a:schemeClr val="tx2">
                    <a:lumMod val="40000"/>
                    <a:lumOff val="60000"/>
                  </a:schemeClr>
                </a:solidFill>
              </a:rPr>
              <a:t>Team members: Mayurkumar M Patel(online)</a:t>
            </a:r>
          </a:p>
          <a:p>
            <a:r>
              <a:rPr lang="en-US" dirty="0">
                <a:solidFill>
                  <a:schemeClr val="tx2">
                    <a:lumMod val="40000"/>
                    <a:lumOff val="60000"/>
                  </a:schemeClr>
                </a:solidFill>
              </a:rPr>
              <a:t>				    </a:t>
            </a:r>
            <a:r>
              <a:rPr lang="en-US" dirty="0" err="1">
                <a:solidFill>
                  <a:schemeClr val="tx2">
                    <a:lumMod val="40000"/>
                    <a:lumOff val="60000"/>
                  </a:schemeClr>
                </a:solidFill>
              </a:rPr>
              <a:t>tirth</a:t>
            </a:r>
            <a:r>
              <a:rPr lang="en-US" dirty="0">
                <a:solidFill>
                  <a:schemeClr val="tx2">
                    <a:lumMod val="40000"/>
                    <a:lumOff val="60000"/>
                  </a:schemeClr>
                </a:solidFill>
              </a:rPr>
              <a:t> g shah</a:t>
            </a:r>
          </a:p>
          <a:p>
            <a:endParaRPr lang="en-US" dirty="0">
              <a:solidFill>
                <a:schemeClr val="tx2">
                  <a:lumMod val="40000"/>
                  <a:lumOff val="60000"/>
                </a:schemeClr>
              </a:solidFill>
            </a:endParaRPr>
          </a:p>
        </p:txBody>
      </p:sp>
      <p:sp>
        <p:nvSpPr>
          <p:cNvPr id="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E5CBE7F9-5DDD-F2E2-844D-4CDB05B465BF}"/>
              </a:ext>
            </a:extLst>
          </p:cNvPr>
          <p:cNvPicPr>
            <a:picLocks noChangeAspect="1"/>
          </p:cNvPicPr>
          <p:nvPr/>
        </p:nvPicPr>
        <p:blipFill rotWithShape="1">
          <a:blip r:embed="rId5"/>
          <a:srcRect l="23076" r="34770" b="-1"/>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8" name="Rectangle 1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B25CF563-3ACA-C936-E549-5C47B66042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9995800"/>
      </p:ext>
    </p:extLst>
  </p:cSld>
  <p:clrMapOvr>
    <a:masterClrMapping/>
  </p:clrMapOvr>
  <mc:AlternateContent xmlns:mc="http://schemas.openxmlformats.org/markup-compatibility/2006" xmlns:p14="http://schemas.microsoft.com/office/powerpoint/2010/main">
    <mc:Choice Requires="p14">
      <p:transition spd="slow" p14:dur="2000" advTm="12304"/>
    </mc:Choice>
    <mc:Fallback xmlns="">
      <p:transition spd="slow" advTm="1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9933-160A-23B0-7525-36B98AE49512}"/>
              </a:ext>
            </a:extLst>
          </p:cNvPr>
          <p:cNvSpPr>
            <a:spLocks noGrp="1"/>
          </p:cNvSpPr>
          <p:nvPr>
            <p:ph type="title"/>
          </p:nvPr>
        </p:nvSpPr>
        <p:spPr>
          <a:xfrm>
            <a:off x="646111" y="452718"/>
            <a:ext cx="9756673" cy="1400530"/>
          </a:xfrm>
        </p:spPr>
        <p:txBody>
          <a:bodyPr/>
          <a:lstStyle/>
          <a:p>
            <a:r>
              <a:rPr lang="en-US" dirty="0"/>
              <a:t>Inception V3 vs VGG16 vs ResNet101</a:t>
            </a:r>
          </a:p>
        </p:txBody>
      </p:sp>
      <p:sp>
        <p:nvSpPr>
          <p:cNvPr id="3" name="Content Placeholder 2">
            <a:extLst>
              <a:ext uri="{FF2B5EF4-FFF2-40B4-BE49-F238E27FC236}">
                <a16:creationId xmlns:a16="http://schemas.microsoft.com/office/drawing/2014/main" id="{CDEB90B3-B45F-685B-291B-ACAA6C3BD794}"/>
              </a:ext>
            </a:extLst>
          </p:cNvPr>
          <p:cNvSpPr>
            <a:spLocks noGrp="1"/>
          </p:cNvSpPr>
          <p:nvPr>
            <p:ph idx="1"/>
          </p:nvPr>
        </p:nvSpPr>
        <p:spPr>
          <a:xfrm>
            <a:off x="1103313" y="2052918"/>
            <a:ext cx="8575078" cy="4195481"/>
          </a:xfrm>
        </p:spPr>
        <p:txBody>
          <a:bodyPr/>
          <a:lstStyle/>
          <a:p>
            <a:r>
              <a:rPr lang="en-US" dirty="0"/>
              <a:t>Amongst Inception V3 and VGG 16, VGG 16 was better as the overfitting was less and accuracy provided was better.</a:t>
            </a:r>
          </a:p>
          <a:p>
            <a:r>
              <a:rPr lang="en-US" dirty="0"/>
              <a:t>But it requires a lot of computational power as compared to ResNet101 which is deeper, i.e., it has more layers yet it is smaller, faster and provides better accuracy than VGG 16 in this case.</a:t>
            </a:r>
          </a:p>
        </p:txBody>
      </p:sp>
      <p:pic>
        <p:nvPicPr>
          <p:cNvPr id="4" name="Audio 3">
            <a:hlinkClick r:id="" action="ppaction://media"/>
            <a:extLst>
              <a:ext uri="{FF2B5EF4-FFF2-40B4-BE49-F238E27FC236}">
                <a16:creationId xmlns:a16="http://schemas.microsoft.com/office/drawing/2014/main" id="{17A78347-7EE5-0E99-D2B1-876F7BA400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4434465"/>
      </p:ext>
    </p:extLst>
  </p:cSld>
  <p:clrMapOvr>
    <a:masterClrMapping/>
  </p:clrMapOvr>
  <mc:AlternateContent xmlns:mc="http://schemas.openxmlformats.org/markup-compatibility/2006">
    <mc:Choice xmlns:p14="http://schemas.microsoft.com/office/powerpoint/2010/main" Requires="p14">
      <p:transition spd="slow" p14:dur="2000" advTm="30805"/>
    </mc:Choice>
    <mc:Fallback>
      <p:transition spd="slow" advTm="30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61DB-C4B9-C19D-D8C7-3F34992F613B}"/>
              </a:ext>
            </a:extLst>
          </p:cNvPr>
          <p:cNvSpPr>
            <a:spLocks noGrp="1"/>
          </p:cNvSpPr>
          <p:nvPr>
            <p:ph type="title"/>
          </p:nvPr>
        </p:nvSpPr>
        <p:spPr/>
        <p:txBody>
          <a:bodyPr/>
          <a:lstStyle/>
          <a:p>
            <a:r>
              <a:rPr lang="en-US" dirty="0"/>
              <a:t>Front-end for Testing </a:t>
            </a:r>
          </a:p>
        </p:txBody>
      </p:sp>
      <p:pic>
        <p:nvPicPr>
          <p:cNvPr id="5" name="Picture 4">
            <a:extLst>
              <a:ext uri="{FF2B5EF4-FFF2-40B4-BE49-F238E27FC236}">
                <a16:creationId xmlns:a16="http://schemas.microsoft.com/office/drawing/2014/main" id="{C3FF9F3C-30F5-05E3-3075-86A782DC5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72" y="1152983"/>
            <a:ext cx="7772400" cy="5889922"/>
          </a:xfrm>
          <a:prstGeom prst="rect">
            <a:avLst/>
          </a:prstGeom>
        </p:spPr>
      </p:pic>
      <p:pic>
        <p:nvPicPr>
          <p:cNvPr id="7" name="Audio 6">
            <a:hlinkClick r:id="" action="ppaction://media"/>
            <a:extLst>
              <a:ext uri="{FF2B5EF4-FFF2-40B4-BE49-F238E27FC236}">
                <a16:creationId xmlns:a16="http://schemas.microsoft.com/office/drawing/2014/main" id="{8127C2BF-ECCA-02F0-BE6E-1B531AD019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9244882"/>
      </p:ext>
    </p:extLst>
  </p:cSld>
  <p:clrMapOvr>
    <a:masterClrMapping/>
  </p:clrMapOvr>
  <mc:AlternateContent xmlns:mc="http://schemas.openxmlformats.org/markup-compatibility/2006">
    <mc:Choice xmlns:p14="http://schemas.microsoft.com/office/powerpoint/2010/main" Requires="p14">
      <p:transition spd="slow" p14:dur="2000" advTm="27994"/>
    </mc:Choice>
    <mc:Fallback>
      <p:transition spd="slow" advTm="2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AE8-6F4A-E4FF-C551-021E3F9FCB0F}"/>
              </a:ext>
            </a:extLst>
          </p:cNvPr>
          <p:cNvSpPr>
            <a:spLocks noGrp="1"/>
          </p:cNvSpPr>
          <p:nvPr>
            <p:ph type="title"/>
          </p:nvPr>
        </p:nvSpPr>
        <p:spPr/>
        <p:txBody>
          <a:bodyPr/>
          <a:lstStyle/>
          <a:p>
            <a:r>
              <a:rPr lang="en-US" dirty="0"/>
              <a:t>Evaluation</a:t>
            </a:r>
          </a:p>
        </p:txBody>
      </p:sp>
      <p:sp>
        <p:nvSpPr>
          <p:cNvPr id="8" name="Content Placeholder 7">
            <a:extLst>
              <a:ext uri="{FF2B5EF4-FFF2-40B4-BE49-F238E27FC236}">
                <a16:creationId xmlns:a16="http://schemas.microsoft.com/office/drawing/2014/main" id="{68F9BEA2-3A75-5DDE-1152-1C1D429611C3}"/>
              </a:ext>
            </a:extLst>
          </p:cNvPr>
          <p:cNvSpPr>
            <a:spLocks noGrp="1"/>
          </p:cNvSpPr>
          <p:nvPr>
            <p:ph idx="1"/>
          </p:nvPr>
        </p:nvSpPr>
        <p:spPr/>
        <p:txBody>
          <a:bodyPr/>
          <a:lstStyle/>
          <a:p>
            <a:r>
              <a:rPr lang="en-US" dirty="0"/>
              <a:t>We used BLEU(BiLingual Evaluation Understudy Scores and Rouge(Recall-Oriented Understudty) Scores for evaluation.</a:t>
            </a:r>
          </a:p>
        </p:txBody>
      </p:sp>
      <p:pic>
        <p:nvPicPr>
          <p:cNvPr id="9" name="Content Placeholder 4">
            <a:extLst>
              <a:ext uri="{FF2B5EF4-FFF2-40B4-BE49-F238E27FC236}">
                <a16:creationId xmlns:a16="http://schemas.microsoft.com/office/drawing/2014/main" id="{7FEE2BDE-DFB4-1360-9C81-42A17F5210AA}"/>
              </a:ext>
            </a:extLst>
          </p:cNvPr>
          <p:cNvPicPr>
            <a:picLocks noChangeAspect="1"/>
          </p:cNvPicPr>
          <p:nvPr/>
        </p:nvPicPr>
        <p:blipFill rotWithShape="1">
          <a:blip r:embed="rId4">
            <a:extLst>
              <a:ext uri="{28A0092B-C50C-407E-A947-70E740481C1C}">
                <a14:useLocalDpi xmlns:a14="http://schemas.microsoft.com/office/drawing/2010/main" val="0"/>
              </a:ext>
            </a:extLst>
          </a:blip>
          <a:srcRect b="18826"/>
          <a:stretch/>
        </p:blipFill>
        <p:spPr>
          <a:xfrm>
            <a:off x="1103312" y="3287985"/>
            <a:ext cx="8947150" cy="1400531"/>
          </a:xfrm>
          <a:prstGeom prst="rect">
            <a:avLst/>
          </a:prstGeom>
        </p:spPr>
      </p:pic>
      <p:pic>
        <p:nvPicPr>
          <p:cNvPr id="10" name="Audio 9">
            <a:hlinkClick r:id="" action="ppaction://media"/>
            <a:extLst>
              <a:ext uri="{FF2B5EF4-FFF2-40B4-BE49-F238E27FC236}">
                <a16:creationId xmlns:a16="http://schemas.microsoft.com/office/drawing/2014/main" id="{8104D04D-F5C9-00CA-960A-650F6162F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906568"/>
      </p:ext>
    </p:extLst>
  </p:cSld>
  <p:clrMapOvr>
    <a:masterClrMapping/>
  </p:clrMapOvr>
  <mc:AlternateContent xmlns:mc="http://schemas.openxmlformats.org/markup-compatibility/2006">
    <mc:Choice xmlns:p14="http://schemas.microsoft.com/office/powerpoint/2010/main" Requires="p14">
      <p:transition spd="slow" p14:dur="2000" advTm="12346"/>
    </mc:Choice>
    <mc:Fallback>
      <p:transition spd="slow" advTm="12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9AD9-F1E5-5423-B3A6-BEBBB9ABCEBE}"/>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3AD851A5-2014-92AD-D9EC-D5A816FA4AE9}"/>
              </a:ext>
            </a:extLst>
          </p:cNvPr>
          <p:cNvSpPr>
            <a:spLocks noGrp="1"/>
          </p:cNvSpPr>
          <p:nvPr>
            <p:ph idx="1"/>
          </p:nvPr>
        </p:nvSpPr>
        <p:spPr/>
        <p:txBody>
          <a:bodyPr/>
          <a:lstStyle/>
          <a:p>
            <a:r>
              <a:rPr lang="en-US" b="0" i="0" u="sng" dirty="0">
                <a:solidFill>
                  <a:srgbClr val="C9D1D9"/>
                </a:solidFill>
                <a:effectLst/>
                <a:latin typeface="-apple-system"/>
                <a:hlinkClick r:id="rId4"/>
              </a:rPr>
              <a:t>Show and Tell: A Neural Image Caption Generator</a:t>
            </a:r>
            <a:r>
              <a:rPr lang="en-US" b="0" i="0" dirty="0">
                <a:solidFill>
                  <a:srgbClr val="C9D1D9"/>
                </a:solidFill>
                <a:effectLst/>
                <a:latin typeface="-apple-system"/>
              </a:rPr>
              <a:t> - Oriol </a:t>
            </a:r>
            <a:r>
              <a:rPr lang="en-US" b="0" i="0" dirty="0" err="1">
                <a:solidFill>
                  <a:srgbClr val="C9D1D9"/>
                </a:solidFill>
                <a:effectLst/>
                <a:latin typeface="-apple-system"/>
              </a:rPr>
              <a:t>Vinyals</a:t>
            </a:r>
            <a:r>
              <a:rPr lang="en-US" b="0" i="0" dirty="0">
                <a:solidFill>
                  <a:srgbClr val="C9D1D9"/>
                </a:solidFill>
                <a:effectLst/>
                <a:latin typeface="-apple-system"/>
              </a:rPr>
              <a:t>, Alexander </a:t>
            </a:r>
            <a:r>
              <a:rPr lang="en-US" b="0" i="0" dirty="0" err="1">
                <a:solidFill>
                  <a:srgbClr val="C9D1D9"/>
                </a:solidFill>
                <a:effectLst/>
                <a:latin typeface="-apple-system"/>
              </a:rPr>
              <a:t>Toshev</a:t>
            </a:r>
            <a:r>
              <a:rPr lang="en-US" b="0" i="0" dirty="0">
                <a:solidFill>
                  <a:srgbClr val="C9D1D9"/>
                </a:solidFill>
                <a:effectLst/>
                <a:latin typeface="-apple-system"/>
              </a:rPr>
              <a:t>, </a:t>
            </a:r>
            <a:r>
              <a:rPr lang="en-US" b="0" i="0" dirty="0" err="1">
                <a:solidFill>
                  <a:srgbClr val="C9D1D9"/>
                </a:solidFill>
                <a:effectLst/>
                <a:latin typeface="-apple-system"/>
              </a:rPr>
              <a:t>Samy</a:t>
            </a:r>
            <a:r>
              <a:rPr lang="en-US" b="0" i="0" dirty="0">
                <a:solidFill>
                  <a:srgbClr val="C9D1D9"/>
                </a:solidFill>
                <a:effectLst/>
                <a:latin typeface="-apple-system"/>
              </a:rPr>
              <a:t> </a:t>
            </a:r>
            <a:r>
              <a:rPr lang="en-US" b="0" i="0" dirty="0" err="1">
                <a:solidFill>
                  <a:srgbClr val="C9D1D9"/>
                </a:solidFill>
                <a:effectLst/>
                <a:latin typeface="-apple-system"/>
              </a:rPr>
              <a:t>Bengio</a:t>
            </a:r>
            <a:r>
              <a:rPr lang="en-US" b="0" i="0" dirty="0">
                <a:solidFill>
                  <a:srgbClr val="C9D1D9"/>
                </a:solidFill>
                <a:effectLst/>
                <a:latin typeface="-apple-system"/>
              </a:rPr>
              <a:t>, Dumitru Erhan</a:t>
            </a:r>
          </a:p>
          <a:p>
            <a:r>
              <a:rPr lang="en-US" dirty="0">
                <a:solidFill>
                  <a:srgbClr val="C9D1D9"/>
                </a:solidFill>
                <a:latin typeface="-apple-system"/>
                <a:hlinkClick r:id="rId5"/>
              </a:rPr>
              <a:t>Image Caption Generator </a:t>
            </a:r>
            <a:r>
              <a:rPr lang="en-US" b="0" i="0" dirty="0">
                <a:solidFill>
                  <a:srgbClr val="C9D1D9"/>
                </a:solidFill>
                <a:effectLst/>
                <a:latin typeface="-apple-system"/>
              </a:rPr>
              <a:t>- </a:t>
            </a:r>
            <a:r>
              <a:rPr lang="en-US" b="0" i="0" dirty="0" err="1">
                <a:solidFill>
                  <a:srgbClr val="C9D1D9"/>
                </a:solidFill>
                <a:effectLst/>
                <a:latin typeface="-apple-system"/>
              </a:rPr>
              <a:t>Megha</a:t>
            </a:r>
            <a:r>
              <a:rPr lang="en-US" b="0" i="0" dirty="0">
                <a:solidFill>
                  <a:srgbClr val="C9D1D9"/>
                </a:solidFill>
                <a:effectLst/>
                <a:latin typeface="-apple-system"/>
              </a:rPr>
              <a:t> J </a:t>
            </a:r>
            <a:r>
              <a:rPr lang="en-US" b="0" i="0" dirty="0" err="1">
                <a:solidFill>
                  <a:srgbClr val="C9D1D9"/>
                </a:solidFill>
                <a:effectLst/>
                <a:latin typeface="-apple-system"/>
              </a:rPr>
              <a:t>Panicker</a:t>
            </a:r>
            <a:r>
              <a:rPr lang="en-US" b="0" i="0" dirty="0">
                <a:solidFill>
                  <a:srgbClr val="C9D1D9"/>
                </a:solidFill>
                <a:effectLst/>
                <a:latin typeface="-apple-system"/>
              </a:rPr>
              <a:t>, Vikas </a:t>
            </a:r>
            <a:r>
              <a:rPr lang="en-US" b="0" i="0" dirty="0" err="1">
                <a:solidFill>
                  <a:srgbClr val="C9D1D9"/>
                </a:solidFill>
                <a:effectLst/>
                <a:latin typeface="-apple-system"/>
              </a:rPr>
              <a:t>Upadhayay</a:t>
            </a:r>
            <a:r>
              <a:rPr lang="en-US" b="0" i="0" dirty="0">
                <a:solidFill>
                  <a:srgbClr val="C9D1D9"/>
                </a:solidFill>
                <a:effectLst/>
                <a:latin typeface="-apple-system"/>
              </a:rPr>
              <a:t>, Gunjan Sethi, </a:t>
            </a:r>
            <a:r>
              <a:rPr lang="en-US" b="0" i="0" dirty="0" err="1">
                <a:solidFill>
                  <a:srgbClr val="C9D1D9"/>
                </a:solidFill>
                <a:effectLst/>
                <a:latin typeface="-apple-system"/>
              </a:rPr>
              <a:t>Vrinda</a:t>
            </a:r>
            <a:r>
              <a:rPr lang="en-US" b="0" i="0" dirty="0">
                <a:solidFill>
                  <a:srgbClr val="C9D1D9"/>
                </a:solidFill>
                <a:effectLst/>
                <a:latin typeface="-apple-system"/>
              </a:rPr>
              <a:t> Mathur</a:t>
            </a:r>
          </a:p>
          <a:p>
            <a:r>
              <a:rPr lang="en-US" b="0" i="0" dirty="0">
                <a:solidFill>
                  <a:srgbClr val="C9D1D9"/>
                </a:solidFill>
                <a:effectLst/>
                <a:latin typeface="-apple-system"/>
              </a:rPr>
              <a:t> </a:t>
            </a:r>
            <a:r>
              <a:rPr lang="en-US" b="0" i="0" dirty="0">
                <a:solidFill>
                  <a:srgbClr val="C9D1D9"/>
                </a:solidFill>
                <a:effectLst/>
                <a:latin typeface="-apple-system"/>
                <a:hlinkClick r:id="rId6"/>
              </a:rPr>
              <a:t>An Overview of Image Caption Generation Methods </a:t>
            </a:r>
            <a:r>
              <a:rPr lang="en-US" b="0" i="0" dirty="0">
                <a:solidFill>
                  <a:srgbClr val="C9D1D9"/>
                </a:solidFill>
                <a:effectLst/>
                <a:latin typeface="-apple-system"/>
              </a:rPr>
              <a:t>- </a:t>
            </a:r>
            <a:r>
              <a:rPr lang="en-US" b="0" i="0" dirty="0" err="1">
                <a:solidFill>
                  <a:srgbClr val="C9D1D9"/>
                </a:solidFill>
                <a:effectLst/>
                <a:latin typeface="-apple-system"/>
              </a:rPr>
              <a:t>HaoranWang</a:t>
            </a:r>
            <a:r>
              <a:rPr lang="en-US" b="0" i="0" dirty="0">
                <a:solidFill>
                  <a:srgbClr val="C9D1D9"/>
                </a:solidFill>
                <a:effectLst/>
                <a:latin typeface="-apple-system"/>
              </a:rPr>
              <a:t> , Yue Zhang, and </a:t>
            </a:r>
            <a:r>
              <a:rPr lang="en-US" b="0" i="0" dirty="0" err="1">
                <a:solidFill>
                  <a:srgbClr val="C9D1D9"/>
                </a:solidFill>
                <a:effectLst/>
                <a:latin typeface="-apple-system"/>
              </a:rPr>
              <a:t>Xiaosheng</a:t>
            </a:r>
            <a:r>
              <a:rPr lang="en-US" b="0" i="0" dirty="0">
                <a:solidFill>
                  <a:srgbClr val="C9D1D9"/>
                </a:solidFill>
                <a:effectLst/>
                <a:latin typeface="-apple-system"/>
              </a:rPr>
              <a:t> Yu</a:t>
            </a:r>
          </a:p>
        </p:txBody>
      </p:sp>
      <p:pic>
        <p:nvPicPr>
          <p:cNvPr id="4" name="Audio 3">
            <a:hlinkClick r:id="" action="ppaction://media"/>
            <a:extLst>
              <a:ext uri="{FF2B5EF4-FFF2-40B4-BE49-F238E27FC236}">
                <a16:creationId xmlns:a16="http://schemas.microsoft.com/office/drawing/2014/main" id="{3F81E358-93BC-6347-EB01-27D7B2F107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2084068"/>
      </p:ext>
    </p:extLst>
  </p:cSld>
  <p:clrMapOvr>
    <a:masterClrMapping/>
  </p:clrMapOvr>
  <mc:AlternateContent xmlns:mc="http://schemas.openxmlformats.org/markup-compatibility/2006" xmlns:p14="http://schemas.microsoft.com/office/powerpoint/2010/main">
    <mc:Choice Requires="p14">
      <p:transition spd="slow" p14:dur="2000" advTm="24533"/>
    </mc:Choice>
    <mc:Fallback xmlns="">
      <p:transition spd="slow" advTm="2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F4CAB4-B9C0-653E-DCBF-56FDBB457A7E}"/>
              </a:ext>
            </a:extLst>
          </p:cNvPr>
          <p:cNvSpPr>
            <a:spLocks noGrp="1"/>
          </p:cNvSpPr>
          <p:nvPr>
            <p:ph type="title"/>
          </p:nvPr>
        </p:nvSpPr>
        <p:spPr>
          <a:xfrm>
            <a:off x="1393638" y="2728735"/>
            <a:ext cx="9404723" cy="1400530"/>
          </a:xfrm>
        </p:spPr>
        <p:txBody>
          <a:bodyPr/>
          <a:lstStyle/>
          <a:p>
            <a:pPr algn="ctr"/>
            <a:r>
              <a:rPr lang="en-US" sz="6000" dirty="0"/>
              <a:t>Thank you!</a:t>
            </a:r>
          </a:p>
        </p:txBody>
      </p:sp>
      <p:pic>
        <p:nvPicPr>
          <p:cNvPr id="3" name="Audio 2">
            <a:hlinkClick r:id="" action="ppaction://media"/>
            <a:extLst>
              <a:ext uri="{FF2B5EF4-FFF2-40B4-BE49-F238E27FC236}">
                <a16:creationId xmlns:a16="http://schemas.microsoft.com/office/drawing/2014/main" id="{921E8288-E866-148B-BFDE-3B0090C9E3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3458916"/>
      </p:ext>
    </p:extLst>
  </p:cSld>
  <p:clrMapOvr>
    <a:masterClrMapping/>
  </p:clrMapOvr>
  <mc:AlternateContent xmlns:mc="http://schemas.openxmlformats.org/markup-compatibility/2006" xmlns:p14="http://schemas.microsoft.com/office/powerpoint/2010/main">
    <mc:Choice Requires="p14">
      <p:transition spd="slow" p14:dur="2000" advTm="3360"/>
    </mc:Choice>
    <mc:Fallback xmlns="">
      <p:transition spd="slow" advTm="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34E3-64F5-D032-CEAF-E587F93321E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BAFBCF-EFB1-612F-F99B-096F3A14A0D3}"/>
              </a:ext>
            </a:extLst>
          </p:cNvPr>
          <p:cNvSpPr>
            <a:spLocks noGrp="1"/>
          </p:cNvSpPr>
          <p:nvPr>
            <p:ph idx="1"/>
          </p:nvPr>
        </p:nvSpPr>
        <p:spPr/>
        <p:txBody>
          <a:bodyPr/>
          <a:lstStyle/>
          <a:p>
            <a:r>
              <a:rPr lang="en-US" dirty="0"/>
              <a:t>Image captioning is based on image processing/computer vision followed by machine translation which is used to generate sentences based on the image provided.</a:t>
            </a:r>
          </a:p>
          <a:p>
            <a:r>
              <a:rPr lang="en-US" dirty="0"/>
              <a:t>For this, we will use </a:t>
            </a:r>
            <a:r>
              <a:rPr lang="en-US" dirty="0" err="1"/>
              <a:t>ResNet</a:t>
            </a:r>
            <a:r>
              <a:rPr lang="en-US" dirty="0"/>
              <a:t>, Word2Vec, and LSTM.</a:t>
            </a:r>
          </a:p>
          <a:p>
            <a:r>
              <a:rPr lang="en-US" dirty="0"/>
              <a:t>In this project, we tried to create a model with high accuracy and try to get meaningful text description based on the images and categorize the images and additionally provide suggestions for social media captions.</a:t>
            </a:r>
          </a:p>
        </p:txBody>
      </p:sp>
      <p:pic>
        <p:nvPicPr>
          <p:cNvPr id="5" name="Audio 4">
            <a:hlinkClick r:id="" action="ppaction://media"/>
            <a:extLst>
              <a:ext uri="{FF2B5EF4-FFF2-40B4-BE49-F238E27FC236}">
                <a16:creationId xmlns:a16="http://schemas.microsoft.com/office/drawing/2014/main" id="{49F6B42D-F9C6-F9C4-8081-FF26A6039C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7662582"/>
      </p:ext>
    </p:extLst>
  </p:cSld>
  <p:clrMapOvr>
    <a:masterClrMapping/>
  </p:clrMapOvr>
  <mc:AlternateContent xmlns:mc="http://schemas.openxmlformats.org/markup-compatibility/2006">
    <mc:Choice xmlns:p14="http://schemas.microsoft.com/office/powerpoint/2010/main" Requires="p14">
      <p:transition spd="slow" p14:dur="2000" advTm="38341"/>
    </mc:Choice>
    <mc:Fallback>
      <p:transition spd="slow" advTm="38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3BC4-93B3-3BEC-3E88-984257FE2582}"/>
              </a:ext>
            </a:extLst>
          </p:cNvPr>
          <p:cNvSpPr>
            <a:spLocks noGrp="1"/>
          </p:cNvSpPr>
          <p:nvPr>
            <p:ph type="title"/>
          </p:nvPr>
        </p:nvSpPr>
        <p:spPr/>
        <p:txBody>
          <a:bodyPr/>
          <a:lstStyle/>
          <a:p>
            <a:r>
              <a:rPr lang="en-US" dirty="0"/>
              <a:t>Motivation </a:t>
            </a:r>
          </a:p>
        </p:txBody>
      </p:sp>
      <p:sp>
        <p:nvSpPr>
          <p:cNvPr id="3" name="Content Placeholder 2">
            <a:extLst>
              <a:ext uri="{FF2B5EF4-FFF2-40B4-BE49-F238E27FC236}">
                <a16:creationId xmlns:a16="http://schemas.microsoft.com/office/drawing/2014/main" id="{A517B0EF-E59D-E29C-D8E0-6FD4E0B8F3D1}"/>
              </a:ext>
            </a:extLst>
          </p:cNvPr>
          <p:cNvSpPr>
            <a:spLocks noGrp="1"/>
          </p:cNvSpPr>
          <p:nvPr>
            <p:ph idx="1"/>
          </p:nvPr>
        </p:nvSpPr>
        <p:spPr/>
        <p:txBody>
          <a:bodyPr/>
          <a:lstStyle/>
          <a:p>
            <a:r>
              <a:rPr lang="en-US" dirty="0"/>
              <a:t>The real reason behind doing such project is to try and create an efficient model for image captioning so that it can be implemented at a wider scale for the visually impaired.</a:t>
            </a:r>
          </a:p>
          <a:p>
            <a:r>
              <a:rPr lang="en-US" dirty="0"/>
              <a:t>If we achieve a 95% or higher accuracy, it may be useful for doctors to use this for reading scanned X-rays for detecting injuries or diseases related to lungs.</a:t>
            </a:r>
          </a:p>
          <a:p>
            <a:r>
              <a:rPr lang="en-US" dirty="0"/>
              <a:t>This is not only for the visually impaired, but it has many other useful applications. And hence we chose this topic.</a:t>
            </a:r>
          </a:p>
        </p:txBody>
      </p:sp>
      <p:pic>
        <p:nvPicPr>
          <p:cNvPr id="8" name="Audio 7">
            <a:hlinkClick r:id="" action="ppaction://media"/>
            <a:extLst>
              <a:ext uri="{FF2B5EF4-FFF2-40B4-BE49-F238E27FC236}">
                <a16:creationId xmlns:a16="http://schemas.microsoft.com/office/drawing/2014/main" id="{8E3CFF73-0E1D-6977-67DF-3FFC0C2BD7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0174211"/>
      </p:ext>
    </p:extLst>
  </p:cSld>
  <p:clrMapOvr>
    <a:masterClrMapping/>
  </p:clrMapOvr>
  <mc:AlternateContent xmlns:mc="http://schemas.openxmlformats.org/markup-compatibility/2006">
    <mc:Choice xmlns:p14="http://schemas.microsoft.com/office/powerpoint/2010/main" Requires="p14">
      <p:transition spd="slow" p14:dur="2000" advTm="34954"/>
    </mc:Choice>
    <mc:Fallback>
      <p:transition spd="slow" advTm="34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7F8F-E6A1-7894-6B11-523145DA2339}"/>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C85AEFC3-C43D-2F07-CC9E-59CBC8A33436}"/>
              </a:ext>
            </a:extLst>
          </p:cNvPr>
          <p:cNvSpPr>
            <a:spLocks noGrp="1"/>
          </p:cNvSpPr>
          <p:nvPr>
            <p:ph idx="1"/>
          </p:nvPr>
        </p:nvSpPr>
        <p:spPr/>
        <p:txBody>
          <a:bodyPr/>
          <a:lstStyle/>
          <a:p>
            <a:r>
              <a:rPr lang="en-US" dirty="0"/>
              <a:t>Try and test pre-trained models like InceptionV3 and VGG16 but accuracy was not desirable.</a:t>
            </a:r>
          </a:p>
          <a:p>
            <a:r>
              <a:rPr lang="en-US" dirty="0"/>
              <a:t>Based on the flaws, we created a combination of ResNet101 and LSTM model for better accuracy.</a:t>
            </a:r>
          </a:p>
          <a:p>
            <a:r>
              <a:rPr lang="en-US" dirty="0"/>
              <a:t>Use dataset to train and test the model.</a:t>
            </a:r>
          </a:p>
          <a:p>
            <a:r>
              <a:rPr lang="en-US" dirty="0"/>
              <a:t>Use evaluation metrics to evaluate and achieve highest accuracy.</a:t>
            </a:r>
          </a:p>
        </p:txBody>
      </p:sp>
      <p:pic>
        <p:nvPicPr>
          <p:cNvPr id="5" name="Audio 4">
            <a:hlinkClick r:id="" action="ppaction://media"/>
            <a:extLst>
              <a:ext uri="{FF2B5EF4-FFF2-40B4-BE49-F238E27FC236}">
                <a16:creationId xmlns:a16="http://schemas.microsoft.com/office/drawing/2014/main" id="{96C19227-62E6-12DA-25E7-5779B90606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9434184"/>
      </p:ext>
    </p:extLst>
  </p:cSld>
  <p:clrMapOvr>
    <a:masterClrMapping/>
  </p:clrMapOvr>
  <mc:AlternateContent xmlns:mc="http://schemas.openxmlformats.org/markup-compatibility/2006">
    <mc:Choice xmlns:p14="http://schemas.microsoft.com/office/powerpoint/2010/main" Requires="p14">
      <p:transition spd="slow" p14:dur="2000" advTm="34074"/>
    </mc:Choice>
    <mc:Fallback>
      <p:transition spd="slow" advTm="3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CF01-11B4-FE03-AF4B-7FAD1D4E693D}"/>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2FFA5380-E073-3D60-9889-BD0CCCBEDBFD}"/>
              </a:ext>
            </a:extLst>
          </p:cNvPr>
          <p:cNvSpPr>
            <a:spLocks noGrp="1"/>
          </p:cNvSpPr>
          <p:nvPr>
            <p:ph idx="1"/>
          </p:nvPr>
        </p:nvSpPr>
        <p:spPr/>
        <p:txBody>
          <a:bodyPr/>
          <a:lstStyle/>
          <a:p>
            <a:r>
              <a:rPr lang="en-US" dirty="0"/>
              <a:t>Collect Dataset, Pre-process the dataset.</a:t>
            </a:r>
          </a:p>
          <a:p>
            <a:r>
              <a:rPr lang="en-US" dirty="0"/>
              <a:t>ResNet101 will be used for the model training.</a:t>
            </a:r>
          </a:p>
          <a:p>
            <a:r>
              <a:rPr lang="en-US" dirty="0"/>
              <a:t>Train the Model based on the dataset.</a:t>
            </a:r>
          </a:p>
          <a:p>
            <a:r>
              <a:rPr lang="en-US" dirty="0"/>
              <a:t>Create a GUI/Front-end for testing the model.</a:t>
            </a:r>
          </a:p>
          <a:p>
            <a:pPr marL="0" indent="0">
              <a:buNone/>
            </a:pPr>
            <a:endParaRPr lang="en-US" dirty="0"/>
          </a:p>
        </p:txBody>
      </p:sp>
      <p:pic>
        <p:nvPicPr>
          <p:cNvPr id="5" name="Audio 4">
            <a:hlinkClick r:id="" action="ppaction://media"/>
            <a:extLst>
              <a:ext uri="{FF2B5EF4-FFF2-40B4-BE49-F238E27FC236}">
                <a16:creationId xmlns:a16="http://schemas.microsoft.com/office/drawing/2014/main" id="{F2E7159D-707A-DF1C-E77B-25F7F38A07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3726833"/>
      </p:ext>
    </p:extLst>
  </p:cSld>
  <p:clrMapOvr>
    <a:masterClrMapping/>
  </p:clrMapOvr>
  <mc:AlternateContent xmlns:mc="http://schemas.openxmlformats.org/markup-compatibility/2006">
    <mc:Choice xmlns:p14="http://schemas.microsoft.com/office/powerpoint/2010/main" Requires="p14">
      <p:transition spd="slow" p14:dur="2000" advTm="18330"/>
    </mc:Choice>
    <mc:Fallback>
      <p:transition spd="slow" advTm="1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A96EB-4D29-05BA-8EB9-79D1FC5E1A45}"/>
              </a:ext>
            </a:extLst>
          </p:cNvPr>
          <p:cNvSpPr>
            <a:spLocks noGrp="1"/>
          </p:cNvSpPr>
          <p:nvPr>
            <p:ph type="title"/>
          </p:nvPr>
        </p:nvSpPr>
        <p:spPr/>
        <p:txBody>
          <a:bodyPr/>
          <a:lstStyle/>
          <a:p>
            <a:r>
              <a:rPr lang="en-US" dirty="0"/>
              <a:t>Software Tools to be used:</a:t>
            </a:r>
          </a:p>
        </p:txBody>
      </p:sp>
      <p:sp>
        <p:nvSpPr>
          <p:cNvPr id="3" name="Content Placeholder 2">
            <a:extLst>
              <a:ext uri="{FF2B5EF4-FFF2-40B4-BE49-F238E27FC236}">
                <a16:creationId xmlns:a16="http://schemas.microsoft.com/office/drawing/2014/main" id="{3138F586-6AE0-8BC3-06F8-743AE9C0C91E}"/>
              </a:ext>
            </a:extLst>
          </p:cNvPr>
          <p:cNvSpPr>
            <a:spLocks noGrp="1"/>
          </p:cNvSpPr>
          <p:nvPr>
            <p:ph idx="1"/>
          </p:nvPr>
        </p:nvSpPr>
        <p:spPr/>
        <p:txBody>
          <a:bodyPr/>
          <a:lstStyle/>
          <a:p>
            <a:r>
              <a:rPr lang="en-US" dirty="0"/>
              <a:t>Python 3.8</a:t>
            </a:r>
          </a:p>
          <a:p>
            <a:r>
              <a:rPr lang="en-US" dirty="0"/>
              <a:t>Libraries: </a:t>
            </a:r>
          </a:p>
          <a:p>
            <a:pPr lvl="1"/>
            <a:r>
              <a:rPr lang="en-US" dirty="0" err="1"/>
              <a:t>Numpy</a:t>
            </a:r>
            <a:endParaRPr lang="en-US" dirty="0"/>
          </a:p>
          <a:p>
            <a:pPr lvl="1"/>
            <a:r>
              <a:rPr lang="en-US" dirty="0" err="1"/>
              <a:t>Tensorflow</a:t>
            </a:r>
            <a:endParaRPr lang="en-US" dirty="0"/>
          </a:p>
          <a:p>
            <a:pPr lvl="1"/>
            <a:r>
              <a:rPr lang="en-US" dirty="0" err="1"/>
              <a:t>Keras</a:t>
            </a:r>
            <a:endParaRPr lang="en-US" dirty="0"/>
          </a:p>
          <a:p>
            <a:pPr lvl="1"/>
            <a:r>
              <a:rPr lang="en-US" dirty="0"/>
              <a:t>NLTK</a:t>
            </a:r>
          </a:p>
          <a:p>
            <a:pPr lvl="1"/>
            <a:r>
              <a:rPr lang="en-US" dirty="0"/>
              <a:t>PIL</a:t>
            </a:r>
          </a:p>
          <a:p>
            <a:pPr lvl="1"/>
            <a:r>
              <a:rPr lang="en-US" dirty="0"/>
              <a:t>Matplotlib</a:t>
            </a:r>
          </a:p>
          <a:p>
            <a:pPr lvl="1"/>
            <a:r>
              <a:rPr lang="en-US" dirty="0"/>
              <a:t>TQDM</a:t>
            </a:r>
          </a:p>
        </p:txBody>
      </p:sp>
      <p:pic>
        <p:nvPicPr>
          <p:cNvPr id="4" name="Audio 3">
            <a:hlinkClick r:id="" action="ppaction://media"/>
            <a:extLst>
              <a:ext uri="{FF2B5EF4-FFF2-40B4-BE49-F238E27FC236}">
                <a16:creationId xmlns:a16="http://schemas.microsoft.com/office/drawing/2014/main" id="{9664F672-8AD1-5EB7-0417-EB6B2161EB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44224267"/>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0F6D-4BA0-1B95-6A13-8E9AC2E74272}"/>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2F7E9565-1AAE-58D3-269A-969CE172B593}"/>
              </a:ext>
            </a:extLst>
          </p:cNvPr>
          <p:cNvSpPr>
            <a:spLocks noGrp="1"/>
          </p:cNvSpPr>
          <p:nvPr>
            <p:ph idx="1"/>
          </p:nvPr>
        </p:nvSpPr>
        <p:spPr/>
        <p:txBody>
          <a:bodyPr/>
          <a:lstStyle/>
          <a:p>
            <a:r>
              <a:rPr lang="en-US" dirty="0"/>
              <a:t>In this project, we will be using the Flickr8k Dataset.</a:t>
            </a:r>
          </a:p>
          <a:p>
            <a:r>
              <a:rPr lang="en-US" dirty="0"/>
              <a:t>This is a dataset of images created by University of Illinois at Urbana-Champaign.</a:t>
            </a:r>
          </a:p>
          <a:p>
            <a:r>
              <a:rPr lang="en-US" dirty="0"/>
              <a:t>The dataset consists of 8000 images paired with 5 different captions which provide proper description of the image.</a:t>
            </a:r>
          </a:p>
          <a:p>
            <a:r>
              <a:rPr lang="en-US" dirty="0"/>
              <a:t>For text categorization, we used </a:t>
            </a:r>
            <a:r>
              <a:rPr lang="en-US" dirty="0" err="1"/>
              <a:t>Youtube</a:t>
            </a:r>
            <a:r>
              <a:rPr lang="en-US" dirty="0"/>
              <a:t> API data for text categorization consists of 20K Titles</a:t>
            </a:r>
            <a:br>
              <a:rPr lang="en-US" dirty="0"/>
            </a:br>
            <a:endParaRPr lang="en-US" dirty="0"/>
          </a:p>
        </p:txBody>
      </p:sp>
      <p:pic>
        <p:nvPicPr>
          <p:cNvPr id="6" name="Picture 5">
            <a:extLst>
              <a:ext uri="{FF2B5EF4-FFF2-40B4-BE49-F238E27FC236}">
                <a16:creationId xmlns:a16="http://schemas.microsoft.com/office/drawing/2014/main" id="{1D84F9FC-100D-7842-8D87-B22281F8A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879" y="4595750"/>
            <a:ext cx="7802890" cy="2109850"/>
          </a:xfrm>
          <a:prstGeom prst="rect">
            <a:avLst/>
          </a:prstGeom>
        </p:spPr>
      </p:pic>
      <p:pic>
        <p:nvPicPr>
          <p:cNvPr id="7" name="Audio 6">
            <a:hlinkClick r:id="" action="ppaction://media"/>
            <a:extLst>
              <a:ext uri="{FF2B5EF4-FFF2-40B4-BE49-F238E27FC236}">
                <a16:creationId xmlns:a16="http://schemas.microsoft.com/office/drawing/2014/main" id="{CA15513A-EB6C-E6E4-333E-90FCACDB17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1149351"/>
      </p:ext>
    </p:extLst>
  </p:cSld>
  <p:clrMapOvr>
    <a:masterClrMapping/>
  </p:clrMapOvr>
  <mc:AlternateContent xmlns:mc="http://schemas.openxmlformats.org/markup-compatibility/2006">
    <mc:Choice xmlns:p14="http://schemas.microsoft.com/office/powerpoint/2010/main" Requires="p14">
      <p:transition spd="slow" p14:dur="2000" advTm="31040"/>
    </mc:Choice>
    <mc:Fallback>
      <p:transition spd="slow" advTm="31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0927-5780-3F19-0934-3F8939D04501}"/>
              </a:ext>
            </a:extLst>
          </p:cNvPr>
          <p:cNvSpPr>
            <a:spLocks noGrp="1"/>
          </p:cNvSpPr>
          <p:nvPr>
            <p:ph type="title"/>
          </p:nvPr>
        </p:nvSpPr>
        <p:spPr/>
        <p:txBody>
          <a:bodyPr/>
          <a:lstStyle/>
          <a:p>
            <a:r>
              <a:rPr lang="en-US" dirty="0"/>
              <a:t>Text Categorization</a:t>
            </a:r>
          </a:p>
        </p:txBody>
      </p:sp>
      <p:sp>
        <p:nvSpPr>
          <p:cNvPr id="3" name="Content Placeholder 2">
            <a:extLst>
              <a:ext uri="{FF2B5EF4-FFF2-40B4-BE49-F238E27FC236}">
                <a16:creationId xmlns:a16="http://schemas.microsoft.com/office/drawing/2014/main" id="{C50A2922-7A94-0A46-1EA1-8ED294CB00F8}"/>
              </a:ext>
            </a:extLst>
          </p:cNvPr>
          <p:cNvSpPr>
            <a:spLocks noGrp="1"/>
          </p:cNvSpPr>
          <p:nvPr>
            <p:ph idx="1"/>
          </p:nvPr>
        </p:nvSpPr>
        <p:spPr/>
        <p:txBody>
          <a:bodyPr/>
          <a:lstStyle/>
          <a:p>
            <a:r>
              <a:rPr lang="en-US" dirty="0"/>
              <a:t>Dataset used: YouTube API Data for text categorization.</a:t>
            </a:r>
          </a:p>
          <a:p>
            <a:r>
              <a:rPr lang="en-US" dirty="0"/>
              <a:t>Tokenization and Vectorization.</a:t>
            </a:r>
          </a:p>
          <a:p>
            <a:r>
              <a:rPr lang="en-US" dirty="0"/>
              <a:t>Generating word embeddings using Word2Vec and KeyedVectors.</a:t>
            </a:r>
          </a:p>
          <a:p>
            <a:r>
              <a:rPr lang="en-US" dirty="0"/>
              <a:t>Split Data for training and testing, and by using Dense Neural Network, we trained the model and tested the model for predicting the categories.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5B82F61F-B31D-3D72-3B2A-59D47C8F6BEA}"/>
              </a:ext>
            </a:extLst>
          </p:cNvPr>
          <p:cNvPicPr>
            <a:picLocks noChangeAspect="1"/>
          </p:cNvPicPr>
          <p:nvPr/>
        </p:nvPicPr>
        <p:blipFill>
          <a:blip r:embed="rId4"/>
          <a:stretch>
            <a:fillRect/>
          </a:stretch>
        </p:blipFill>
        <p:spPr>
          <a:xfrm>
            <a:off x="6476947" y="4432867"/>
            <a:ext cx="3572906" cy="2425133"/>
          </a:xfrm>
          <a:prstGeom prst="rect">
            <a:avLst/>
          </a:prstGeom>
        </p:spPr>
      </p:pic>
      <p:pic>
        <p:nvPicPr>
          <p:cNvPr id="6" name="Picture 5">
            <a:extLst>
              <a:ext uri="{FF2B5EF4-FFF2-40B4-BE49-F238E27FC236}">
                <a16:creationId xmlns:a16="http://schemas.microsoft.com/office/drawing/2014/main" id="{6854279F-CB49-ADFF-1349-D0861FF2B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1" y="4362706"/>
            <a:ext cx="4970918" cy="2362213"/>
          </a:xfrm>
          <a:prstGeom prst="rect">
            <a:avLst/>
          </a:prstGeom>
        </p:spPr>
      </p:pic>
      <p:pic>
        <p:nvPicPr>
          <p:cNvPr id="9" name="Audio 8">
            <a:hlinkClick r:id="" action="ppaction://media"/>
            <a:extLst>
              <a:ext uri="{FF2B5EF4-FFF2-40B4-BE49-F238E27FC236}">
                <a16:creationId xmlns:a16="http://schemas.microsoft.com/office/drawing/2014/main" id="{5D2C75D0-5F39-049C-0EF7-029B7D349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5646411"/>
      </p:ext>
    </p:extLst>
  </p:cSld>
  <p:clrMapOvr>
    <a:masterClrMapping/>
  </p:clrMapOvr>
  <mc:AlternateContent xmlns:mc="http://schemas.openxmlformats.org/markup-compatibility/2006">
    <mc:Choice xmlns:p14="http://schemas.microsoft.com/office/powerpoint/2010/main" Requires="p14">
      <p:transition spd="slow" p14:dur="2000" advTm="47712"/>
    </mc:Choice>
    <mc:Fallback>
      <p:transition spd="slow" advTm="47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9DF6-AE9B-74AC-19C3-5053424796E8}"/>
              </a:ext>
            </a:extLst>
          </p:cNvPr>
          <p:cNvSpPr>
            <a:spLocks noGrp="1"/>
          </p:cNvSpPr>
          <p:nvPr>
            <p:ph type="title"/>
          </p:nvPr>
        </p:nvSpPr>
        <p:spPr/>
        <p:txBody>
          <a:bodyPr/>
          <a:lstStyle/>
          <a:p>
            <a:r>
              <a:rPr lang="en-US" dirty="0"/>
              <a:t>Image Processing</a:t>
            </a:r>
          </a:p>
        </p:txBody>
      </p:sp>
      <p:sp>
        <p:nvSpPr>
          <p:cNvPr id="3" name="Content Placeholder 2">
            <a:extLst>
              <a:ext uri="{FF2B5EF4-FFF2-40B4-BE49-F238E27FC236}">
                <a16:creationId xmlns:a16="http://schemas.microsoft.com/office/drawing/2014/main" id="{430FD190-2E3C-2940-5223-028A0D14155A}"/>
              </a:ext>
            </a:extLst>
          </p:cNvPr>
          <p:cNvSpPr>
            <a:spLocks noGrp="1"/>
          </p:cNvSpPr>
          <p:nvPr>
            <p:ph idx="1"/>
          </p:nvPr>
        </p:nvSpPr>
        <p:spPr>
          <a:xfrm>
            <a:off x="1103312" y="2052918"/>
            <a:ext cx="9536979" cy="4195481"/>
          </a:xfrm>
        </p:spPr>
        <p:txBody>
          <a:bodyPr/>
          <a:lstStyle/>
          <a:p>
            <a:r>
              <a:rPr lang="en-US" dirty="0"/>
              <a:t>We used Flicker 8K dataset, and split it for training, testing and validation.</a:t>
            </a:r>
          </a:p>
          <a:p>
            <a:r>
              <a:rPr lang="en-US" dirty="0">
                <a:effectLst/>
                <a:latin typeface="Helvetica Neue" panose="02000503000000020004" pitchFamily="2" charset="0"/>
              </a:rPr>
              <a:t>Here, ResNet101 was used as it was the most efficient and provided better accuracy than the other models.</a:t>
            </a:r>
          </a:p>
          <a:p>
            <a:r>
              <a:rPr lang="en-US" dirty="0">
                <a:effectLst/>
                <a:latin typeface="Helvetica Neue" panose="02000503000000020004" pitchFamily="2" charset="0"/>
              </a:rPr>
              <a:t>And we added a LSTM layer for generating image description over the results generated via image encoding.</a:t>
            </a:r>
          </a:p>
          <a:p>
            <a:endParaRPr lang="en-US" dirty="0"/>
          </a:p>
          <a:p>
            <a:endParaRPr lang="en-US" dirty="0"/>
          </a:p>
        </p:txBody>
      </p:sp>
      <p:pic>
        <p:nvPicPr>
          <p:cNvPr id="1026" name="Picture 2">
            <a:extLst>
              <a:ext uri="{FF2B5EF4-FFF2-40B4-BE49-F238E27FC236}">
                <a16:creationId xmlns:a16="http://schemas.microsoft.com/office/drawing/2014/main" id="{628A8B04-7F6A-7A53-FBF2-DDEC1136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376" y="3942607"/>
            <a:ext cx="8147247" cy="278781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F52E80E-D696-C382-7F62-87EA100FB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7967080"/>
      </p:ext>
    </p:extLst>
  </p:cSld>
  <p:clrMapOvr>
    <a:masterClrMapping/>
  </p:clrMapOvr>
  <mc:AlternateContent xmlns:mc="http://schemas.openxmlformats.org/markup-compatibility/2006">
    <mc:Choice xmlns:p14="http://schemas.microsoft.com/office/powerpoint/2010/main" Requires="p14">
      <p:transition spd="slow" p14:dur="2000" advTm="40032"/>
    </mc:Choice>
    <mc:Fallback>
      <p:transition spd="slow" advTm="4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A263F0419F734D8013DD572B5EB254" ma:contentTypeVersion="2" ma:contentTypeDescription="Create a new document." ma:contentTypeScope="" ma:versionID="df327c3b8b89e67976b5575545cd9357">
  <xsd:schema xmlns:xsd="http://www.w3.org/2001/XMLSchema" xmlns:xs="http://www.w3.org/2001/XMLSchema" xmlns:p="http://schemas.microsoft.com/office/2006/metadata/properties" xmlns:ns3="1921b861-9429-49df-8f49-849f2203d15f" targetNamespace="http://schemas.microsoft.com/office/2006/metadata/properties" ma:root="true" ma:fieldsID="ef3978fe1619b535b9eca066b0b2dc36" ns3:_="">
    <xsd:import namespace="1921b861-9429-49df-8f49-849f2203d15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21b861-9429-49df-8f49-849f2203d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989E35-8643-4405-AA4A-81FD74BEF22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1921b861-9429-49df-8f49-849f2203d15f"/>
    <ds:schemaRef ds:uri="http://www.w3.org/XML/1998/namespace"/>
    <ds:schemaRef ds:uri="http://purl.org/dc/dcmitype/"/>
  </ds:schemaRefs>
</ds:datastoreItem>
</file>

<file path=customXml/itemProps2.xml><?xml version="1.0" encoding="utf-8"?>
<ds:datastoreItem xmlns:ds="http://schemas.openxmlformats.org/officeDocument/2006/customXml" ds:itemID="{A35CFE93-C9EB-48E4-A0EE-BC863D1C9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21b861-9429-49df-8f49-849f2203d1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FF849F-7B51-4491-AA9C-A7C00F8D5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TM02836342[[fn=Ion]]</Template>
  <TotalTime>250</TotalTime>
  <Words>611</Words>
  <Application>Microsoft Macintosh PowerPoint</Application>
  <PresentationFormat>Widescreen</PresentationFormat>
  <Paragraphs>57</Paragraphs>
  <Slides>14</Slides>
  <Notes>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Century Gothic</vt:lpstr>
      <vt:lpstr>Helvetica Neue</vt:lpstr>
      <vt:lpstr>Wingdings 3</vt:lpstr>
      <vt:lpstr>Ion</vt:lpstr>
      <vt:lpstr>Image Caption generator</vt:lpstr>
      <vt:lpstr>Introduction</vt:lpstr>
      <vt:lpstr>Motivation </vt:lpstr>
      <vt:lpstr>Approach</vt:lpstr>
      <vt:lpstr>Method</vt:lpstr>
      <vt:lpstr>Software Tools to be used:</vt:lpstr>
      <vt:lpstr>Dataset</vt:lpstr>
      <vt:lpstr>Text Categorization</vt:lpstr>
      <vt:lpstr>Image Processing</vt:lpstr>
      <vt:lpstr>Inception V3 vs VGG16 vs ResNet101</vt:lpstr>
      <vt:lpstr>Front-end for Testing </vt:lpstr>
      <vt:lpstr>Evaluation</vt:lpstr>
      <vt:lpstr>Citation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generator</dc:title>
  <dc:creator>Mayurkumar Maheshkumar Patel</dc:creator>
  <cp:lastModifiedBy>Tirth Shah</cp:lastModifiedBy>
  <cp:revision>5</cp:revision>
  <dcterms:created xsi:type="dcterms:W3CDTF">2022-10-18T00:52:00Z</dcterms:created>
  <dcterms:modified xsi:type="dcterms:W3CDTF">2022-12-13T05:18:43Z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0x01010024A263F0419F734D8013DD572B5EB254</vt:lpwstr>
  </property>
</Properties>
</file>